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2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6.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4.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5.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32.xml" ContentType="application/vnd.openxmlformats-officedocument.presentationml.slide+xml"/>
  <Override PartName="/ppt/slides/slide3.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3.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38.xml" ContentType="application/vnd.openxmlformats-officedocument.presentationml.slide+xml"/>
  <Override PartName="/ppt/slides/slide41.xml" ContentType="application/vnd.openxmlformats-officedocument.presentationml.slide+xml"/>
  <Override PartName="/ppt/slides/slide1.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6.xml" ContentType="application/vnd.openxmlformats-officedocument.presentationml.slide+xml"/>
  <Override PartName="/ppt/slides/slide2.xml" ContentType="application/vnd.openxmlformats-officedocument.presentationml.slide+xml"/>
  <Override PartName="/ppt/notesSlides/notesSlide18.xml" ContentType="application/vnd.openxmlformats-officedocument.presentationml.notesSlide+xml"/>
  <Override PartName="/ppt/notesSlides/notesSlide37.xml" ContentType="application/vnd.openxmlformats-officedocument.presentationml.notesSlide+xml"/>
  <Override PartName="/ppt/notesSlides/notesSlide13.xml" ContentType="application/vnd.openxmlformats-officedocument.presentationml.notesSlide+xml"/>
  <Override PartName="/ppt/notesSlides/notesSlide36.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9.xml" ContentType="application/vnd.openxmlformats-officedocument.presentationml.notesSlide+xml"/>
  <Override PartName="/ppt/notesSlides/notesSlide35.xml" ContentType="application/vnd.openxmlformats-officedocument.presentationml.notesSlide+xml"/>
  <Override PartName="/ppt/notesSlides/notesSlide38.xml" ContentType="application/vnd.openxmlformats-officedocument.presentationml.notesSlide+xml"/>
  <Override PartName="/ppt/notesSlides/notesSlide30.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1.xml" ContentType="application/vnd.openxmlformats-officedocument.presentationml.notesSlide+xml"/>
  <Override PartName="/ppt/slideLayouts/slideLayout17.xml" ContentType="application/vnd.openxmlformats-officedocument.presentationml.slideLayout+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7"/>
  </p:notesMasterIdLst>
  <p:handoutMasterIdLst>
    <p:handoutMasterId r:id="rId48"/>
  </p:handoutMasterIdLst>
  <p:sldIdLst>
    <p:sldId id="322" r:id="rId2"/>
    <p:sldId id="430" r:id="rId3"/>
    <p:sldId id="428" r:id="rId4"/>
    <p:sldId id="337" r:id="rId5"/>
    <p:sldId id="384" r:id="rId6"/>
    <p:sldId id="385" r:id="rId7"/>
    <p:sldId id="411" r:id="rId8"/>
    <p:sldId id="431" r:id="rId9"/>
    <p:sldId id="387" r:id="rId10"/>
    <p:sldId id="334" r:id="rId11"/>
    <p:sldId id="333" r:id="rId12"/>
    <p:sldId id="327" r:id="rId13"/>
    <p:sldId id="328" r:id="rId14"/>
    <p:sldId id="339" r:id="rId15"/>
    <p:sldId id="340" r:id="rId16"/>
    <p:sldId id="388" r:id="rId17"/>
    <p:sldId id="332" r:id="rId18"/>
    <p:sldId id="392" r:id="rId19"/>
    <p:sldId id="436" r:id="rId20"/>
    <p:sldId id="424" r:id="rId21"/>
    <p:sldId id="399" r:id="rId22"/>
    <p:sldId id="423" r:id="rId23"/>
    <p:sldId id="393" r:id="rId24"/>
    <p:sldId id="366" r:id="rId25"/>
    <p:sldId id="429" r:id="rId26"/>
    <p:sldId id="432" r:id="rId27"/>
    <p:sldId id="394" r:id="rId28"/>
    <p:sldId id="419" r:id="rId29"/>
    <p:sldId id="420" r:id="rId30"/>
    <p:sldId id="369" r:id="rId31"/>
    <p:sldId id="266" r:id="rId32"/>
    <p:sldId id="395" r:id="rId33"/>
    <p:sldId id="315" r:id="rId34"/>
    <p:sldId id="370" r:id="rId35"/>
    <p:sldId id="267" r:id="rId36"/>
    <p:sldId id="346" r:id="rId37"/>
    <p:sldId id="397" r:id="rId38"/>
    <p:sldId id="373" r:id="rId39"/>
    <p:sldId id="371" r:id="rId40"/>
    <p:sldId id="398" r:id="rId41"/>
    <p:sldId id="317" r:id="rId42"/>
    <p:sldId id="435" r:id="rId43"/>
    <p:sldId id="422" r:id="rId44"/>
    <p:sldId id="433" r:id="rId45"/>
    <p:sldId id="434"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4489" autoAdjust="0"/>
  </p:normalViewPr>
  <p:slideViewPr>
    <p:cSldViewPr snapToGrid="0">
      <p:cViewPr varScale="1">
        <p:scale>
          <a:sx n="58" d="100"/>
          <a:sy n="58" d="100"/>
        </p:scale>
        <p:origin x="948" y="44"/>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56"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2/18/2020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2/18/2020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b="1" dirty="0" smtClean="0"/>
              <a:t>Key Message:</a:t>
            </a:r>
            <a:r>
              <a:rPr lang="en-US" b="1" baseline="0" dirty="0" smtClean="0"/>
              <a:t> Mice are having a direct negative impact on several special species on the island, including sea birds. Bolstered by recent scientific surveys.</a:t>
            </a:r>
          </a:p>
          <a:p>
            <a:pPr eaLnBrk="1" hangingPunct="1"/>
            <a:endParaRPr lang="en-US" b="1" baseline="0" dirty="0" smtClean="0"/>
          </a:p>
          <a:p>
            <a:pPr eaLnBrk="1" hangingPunct="1"/>
            <a:r>
              <a:rPr lang="en-US" b="1" baseline="0" dirty="0" smtClean="0"/>
              <a:t>We know that by removing invasive mice from the island, we will decrease negative impacts and have positive benefits that will help restore balance in the ecosystem.</a:t>
            </a:r>
            <a:endParaRPr lang="en-US" b="1"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IUCN red listed</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a:t>
            </a:r>
            <a:r>
              <a:rPr lang="en-US" b="1" baseline="0" dirty="0" smtClean="0"/>
              <a:t> </a:t>
            </a:r>
            <a:r>
              <a:rPr lang="en-US" b="1" dirty="0" smtClean="0"/>
              <a:t>Our plan part of a</a:t>
            </a:r>
            <a:r>
              <a:rPr lang="en-US" b="1" baseline="0" dirty="0" smtClean="0"/>
              <a:t> larger plan to for conservation for the petrel – our declining to list predicated on mouse eradication.</a:t>
            </a:r>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b="1" dirty="0" smtClean="0"/>
              <a:t>Key Message: Owls are</a:t>
            </a:r>
            <a:r>
              <a:rPr lang="en-US" b="1" baseline="0" dirty="0" smtClean="0"/>
              <a:t> exacerbating the problem, because of the presence of mice. </a:t>
            </a:r>
            <a:r>
              <a:rPr lang="en-US" b="1" dirty="0" smtClean="0"/>
              <a:t>Mice</a:t>
            </a:r>
            <a:r>
              <a:rPr lang="en-US" b="1" baseline="0" dirty="0" smtClean="0"/>
              <a:t> need to be eradicated or the ecosystem on the island will crash eventually – what we have seen on other islands. </a:t>
            </a:r>
            <a:endParaRPr lang="en-US" b="1"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Key Message: Remove invasive</a:t>
            </a:r>
            <a:r>
              <a:rPr lang="en-US" b="1" baseline="0" dirty="0" smtClean="0"/>
              <a:t> mice = decrease negative impacts, see positive benefits that will help restore ecosystem balance of islands and sanctuary.</a:t>
            </a:r>
            <a:endParaRPr lang="en-US" b="1"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will eliminate the mice without causing long-term harm to other ecosystem components.</a:t>
            </a:r>
          </a:p>
          <a:p>
            <a:r>
              <a:rPr lang="en-US" baseline="0" dirty="0" smtClean="0"/>
              <a:t>Benefits must outweigh the costs</a:t>
            </a:r>
            <a:r>
              <a:rPr lang="en-US" baseline="0" dirty="0" smtClean="0"/>
              <a:t>.</a:t>
            </a:r>
          </a:p>
          <a:p>
            <a:r>
              <a:rPr lang="en-US" b="1" baseline="0" dirty="0" smtClean="0"/>
              <a:t>Key Message: LOTS of data and research from other similar island situations that have gone into careful consideration of how to eradicate the mice.</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FWS did not come up with this</a:t>
            </a:r>
            <a:r>
              <a:rPr lang="en-US" b="1" baseline="0" dirty="0" smtClean="0"/>
              <a:t> solution alone – dozens of conservation organizations assisted us with developing a solution over a decade of study, and they are supportive of the chosen solution.</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3290975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Key Message: With</a:t>
            </a:r>
            <a:r>
              <a:rPr lang="en-US" sz="1200" b="1" baseline="0" dirty="0" smtClean="0"/>
              <a:t> our partners in the conservation community, we </a:t>
            </a:r>
            <a:r>
              <a:rPr lang="en-US" sz="1200" b="1" dirty="0" smtClean="0"/>
              <a:t>thoroughly considered and vetted all potential options, even those that seem too simple or too far-fetched.</a:t>
            </a:r>
            <a:r>
              <a:rPr lang="en-US" sz="1200" b="1" baseline="0" dirty="0" smtClean="0"/>
              <a:t> We took nothing for granted, used robust science and precedents as our guide. We do not take this decision lightly.</a:t>
            </a:r>
            <a:endParaRPr lang="en-US" sz="1200" b="1" dirty="0" smtClean="0"/>
          </a:p>
          <a:p>
            <a:endParaRPr lang="en-US" sz="1200" dirty="0" smtClean="0"/>
          </a:p>
          <a:p>
            <a:r>
              <a:rPr lang="en-US" sz="1200" dirty="0" smtClean="0"/>
              <a:t>FWS </a:t>
            </a:r>
            <a:r>
              <a:rPr lang="en-US" sz="12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a:t>
            </a:r>
            <a:r>
              <a:rPr lang="en-US" strike="noStrike" baseline="0" dirty="0" smtClean="0"/>
              <a:t>background.</a:t>
            </a:r>
          </a:p>
          <a:p>
            <a:r>
              <a:rPr lang="en-US" b="1" strike="noStrike" baseline="0" dirty="0" smtClean="0"/>
              <a:t>(Key Message: you are an expert and you are passionate about your job as the steward of these islands.)</a:t>
            </a:r>
            <a:endParaRPr lang="en-US" b="1"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Gerry – I</a:t>
            </a:r>
            <a:r>
              <a:rPr lang="en-US" sz="1200" b="1" baseline="0" dirty="0" smtClean="0"/>
              <a:t> suggest you use either this slide or slide 19 but not both. The Key Message is the same for both – and that’s really what we are trying to say – we studied and considered for more than a decade to come up with the best solution for the ecosystem.</a:t>
            </a:r>
            <a:endParaRPr lang="en-US" sz="1200" b="1" dirty="0" smtClean="0"/>
          </a:p>
          <a:p>
            <a:endParaRPr lang="en-US" sz="1200" dirty="0" smtClean="0"/>
          </a:p>
          <a:p>
            <a:r>
              <a:rPr lang="en-US" sz="1200" dirty="0" smtClean="0"/>
              <a:t>FWS </a:t>
            </a:r>
            <a:r>
              <a:rPr lang="en-US" sz="12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a:t>
            </a:r>
            <a:r>
              <a:rPr lang="en-US" b="1" baseline="0" dirty="0" smtClean="0"/>
              <a:t> Carefully considered this option. BUT - </a:t>
            </a:r>
            <a:r>
              <a:rPr lang="en-US" b="1" dirty="0" smtClean="0"/>
              <a:t>Not proven and not feasible – couldn’t deploy the current technology</a:t>
            </a:r>
            <a:r>
              <a:rPr lang="en-US" b="1" baseline="0" dirty="0" smtClean="0"/>
              <a:t> (liquid) without damage to the island and significant human risk, and wouldn’t achieve results. Couldn’t deliver even in the best of situations.</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3222544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Came to this conclusion based on science</a:t>
            </a:r>
            <a:r>
              <a:rPr lang="en-US" b="1" baseline="0" dirty="0" smtClean="0"/>
              <a:t> as stewards of the island.</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800110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This tool has it’s place and time for appropriate use, and this is it.</a:t>
            </a:r>
          </a:p>
          <a:p>
            <a:r>
              <a:rPr lang="en-US" dirty="0" smtClean="0"/>
              <a:t>Conservation use vs. traditional application. We</a:t>
            </a:r>
            <a:r>
              <a:rPr lang="en-US" baseline="0" dirty="0" smtClean="0"/>
              <a:t> agree the substance is dangerous and must be used with extreme caution and only in the right situations. THIS is the right situation.</a:t>
            </a:r>
          </a:p>
          <a:p>
            <a:r>
              <a:rPr lang="en-US" dirty="0" smtClean="0"/>
              <a:t>Careful</a:t>
            </a:r>
            <a:r>
              <a:rPr lang="en-US" baseline="0" dirty="0" smtClean="0"/>
              <a:t> application in a limited, controlled one-time use. Totally different than regular and widespread residential application on mainland. Recognized by regulators as acceptable tool for this specific application.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30750507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a:t>
            </a:r>
            <a:r>
              <a:rPr lang="en-US" b="1" baseline="0" dirty="0" smtClean="0"/>
              <a:t> Message: </a:t>
            </a:r>
            <a:r>
              <a:rPr lang="en-US" b="1" dirty="0" smtClean="0"/>
              <a:t>This is the best</a:t>
            </a:r>
            <a:r>
              <a:rPr lang="en-US" b="1" baseline="0" dirty="0" smtClean="0"/>
              <a:t> and widely accepted tool for this specific application, in large part because of how it does not accumulate and hang around either on the island or in the water (try to avoid too much science speak here)</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1820540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Need to be real clear here what you are trying to tell the council members with this</a:t>
            </a:r>
            <a:r>
              <a:rPr lang="en-US" b="1" baseline="0" dirty="0" smtClean="0"/>
              <a:t> information. Consider deleting this slide, as potentially what you are trying to communicate can be done with the previous slide – unless you have something specific in mind to convey here.</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2479871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That we have been careful</a:t>
            </a:r>
            <a:r>
              <a:rPr lang="en-US" b="1" baseline="0" dirty="0" smtClean="0"/>
              <a:t> to develop a preliminary operational plan that minimizes risks and maximizes benefits? There’s a lot of specific info here…</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Contrary to erroneous media reporting –</a:t>
            </a:r>
            <a:r>
              <a:rPr lang="en-US" b="1" baseline="0" dirty="0" smtClean="0"/>
              <a:t> we are NOT dropping “tons of pesticide” on the island. Fake News. The truth it is a small amount – just the amount required to accomplish the specific task of mouse eradication at this location.</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Complex</a:t>
            </a:r>
            <a:r>
              <a:rPr lang="en-US" b="1" baseline="0" dirty="0" smtClean="0"/>
              <a:t> and </a:t>
            </a:r>
            <a:r>
              <a:rPr lang="en-US" b="1" baseline="0" dirty="0" smtClean="0"/>
              <a:t>sophisticated operations</a:t>
            </a:r>
            <a:r>
              <a:rPr lang="en-US" b="1" baseline="0" dirty="0" smtClean="0"/>
              <a:t>. Lots of Checks and Balances – scientists and specialists.</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573107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anose="020B0604020202020204" pitchFamily="34" charset="0"/>
              </a:rPr>
              <a:t>This is a lot of info to go over –</a:t>
            </a:r>
            <a:r>
              <a:rPr lang="en-US" sz="1200" b="1" baseline="0" dirty="0" smtClean="0">
                <a:latin typeface="Arial" panose="020B0604020202020204" pitchFamily="34" charset="0"/>
              </a:rPr>
              <a:t> simplify what you say: As you can see here, we are using state of the art technology to ensure the most efficient application that minimizes risks as much as possible. Again – a lot of scientists and conservation minded partners have been involved in developing this solution (segues to the next set of slides)</a:t>
            </a:r>
            <a:endParaRPr lang="en-US" sz="1200" b="1" dirty="0" smtClean="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rPr>
              <a:t>GENERAL </a:t>
            </a:r>
            <a:r>
              <a:rPr lang="en-US" sz="1200" dirty="0">
                <a:latin typeface="Arial" panose="020B0604020202020204" pitchFamily="34" charset="0"/>
              </a:rPr>
              <a:t>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a:t>
            </a:r>
            <a:r>
              <a:rPr lang="en-US" b="1" baseline="0" dirty="0" smtClean="0"/>
              <a:t> Message: Science and history tells us that we need to act NOW to address the imbalance in the ecosystem, before it reaches the tipping point which on other islands has resulted in mass extinctions. There is overwhelming evidence at other similar island ecosystems of how bad mice can be for seabird populations.</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4083532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a:t>
            </a:r>
            <a:r>
              <a:rPr lang="en-US" b="1" baseline="0" dirty="0" smtClean="0"/>
              <a:t> Taking every protective measure possible during operations to minimize as many impacts as possible on other species on the island and in the sanctuary.</a:t>
            </a:r>
            <a:endParaRPr lang="en-US" b="1"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33</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a:t>
            </a:r>
            <a:r>
              <a:rPr lang="en-US" b="1" baseline="0" dirty="0" smtClean="0"/>
              <a:t> </a:t>
            </a:r>
            <a:r>
              <a:rPr lang="en-US" b="1" dirty="0" smtClean="0"/>
              <a:t>We have good information about how successful gull hazing will be.</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1270306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Also, what will you do if monitoring shows a bad result? Be ready to answer that</a:t>
            </a:r>
            <a:r>
              <a:rPr lang="en-US" b="1" baseline="0" dirty="0" smtClean="0"/>
              <a:t> question </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Key</a:t>
            </a:r>
            <a:r>
              <a:rPr lang="en-US" b="1" baseline="0" dirty="0" smtClean="0"/>
              <a:t> message: Will not take anything for granted during implementation – built in planning for the unexpected.</a:t>
            </a:r>
            <a:endParaRPr lang="en-US" b="1"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Identifying </a:t>
            </a:r>
            <a:r>
              <a:rPr lang="en-US" sz="1200" dirty="0" smtClean="0"/>
              <a:t>triggers and contingency responses to minimize impact on </a:t>
            </a:r>
            <a:r>
              <a:rPr lang="en-US" sz="1200" dirty="0" err="1" smtClean="0"/>
              <a:t>nontarget</a:t>
            </a:r>
            <a:r>
              <a:rPr lang="en-US" sz="1200" dirty="0" smtClean="0"/>
              <a:t> resources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Precautions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Response activities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Notifications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aerial rodenticide</a:t>
            </a:r>
            <a:r>
              <a:rPr lang="en-US" b="1" baseline="0" dirty="0" smtClean="0"/>
              <a:t> was used in EVERY successful eradication. It is the commonly accepted tool for this type of challenge.</a:t>
            </a:r>
            <a:endParaRPr lang="en-US" b="1" dirty="0"/>
          </a:p>
        </p:txBody>
      </p:sp>
      <p:sp>
        <p:nvSpPr>
          <p:cNvPr id="4" name="Slide Number Placeholder 3"/>
          <p:cNvSpPr>
            <a:spLocks noGrp="1"/>
          </p:cNvSpPr>
          <p:nvPr>
            <p:ph type="sldNum" sz="quarter" idx="5"/>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a:t>
            </a:r>
            <a:r>
              <a:rPr lang="en-US" b="1" baseline="0" dirty="0" smtClean="0"/>
              <a:t> Message: Most similar to our situation. Will use what was learned here to build on its success.</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16735611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 found a place to</a:t>
            </a:r>
            <a:r>
              <a:rPr lang="en-US" b="1" baseline="0" dirty="0" smtClean="0"/>
              <a:t> </a:t>
            </a:r>
            <a:r>
              <a:rPr lang="en-US" b="1" dirty="0" smtClean="0"/>
              <a:t>move</a:t>
            </a:r>
            <a:r>
              <a:rPr lang="en-US" b="1" baseline="0" dirty="0" smtClean="0"/>
              <a:t> </a:t>
            </a:r>
            <a:r>
              <a:rPr lang="en-US" b="1" dirty="0" smtClean="0"/>
              <a:t>this up – you can delete it here if you like what</a:t>
            </a:r>
            <a:r>
              <a:rPr lang="en-US" b="1" baseline="0" dirty="0" smtClean="0"/>
              <a:t> I did</a:t>
            </a:r>
            <a:r>
              <a:rPr lang="en-US" b="1" dirty="0" smtClean="0"/>
              <a:t>.</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12882525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a:t>
            </a:r>
            <a:r>
              <a:rPr lang="en-US" b="1" baseline="0" dirty="0" smtClean="0"/>
              <a:t> Message: Maybe what we say here is how much we need the Sanctuary (and this council?) to be a partner in this solution.</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41</a:t>
            </a:fld>
            <a:endParaRPr lang="en-US" dirty="0"/>
          </a:p>
        </p:txBody>
      </p:sp>
    </p:spTree>
    <p:extLst>
      <p:ext uri="{BB962C8B-B14F-4D97-AF65-F5344CB8AC3E}">
        <p14:creationId xmlns:p14="http://schemas.microsoft.com/office/powerpoint/2010/main" val="1539432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556592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45</a:t>
            </a:fld>
            <a:endParaRPr lang="en-US" dirty="0"/>
          </a:p>
        </p:txBody>
      </p:sp>
    </p:spTree>
    <p:extLst>
      <p:ext uri="{BB962C8B-B14F-4D97-AF65-F5344CB8AC3E}">
        <p14:creationId xmlns:p14="http://schemas.microsoft.com/office/powerpoint/2010/main" val="2316584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Long journey of restoration on the island. Resources on this</a:t>
            </a:r>
            <a:r>
              <a:rPr lang="en-US" b="1" baseline="0" dirty="0" smtClean="0"/>
              <a:t> island led to our understanding of climate change, environmental health of both islands and marine sanctuary, which are interconnected. Restoring the island is restoring an important part of the sanctuary.</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4237200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 </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5</a:t>
            </a:fld>
            <a:endParaRPr lang="en-US" dirty="0"/>
          </a:p>
        </p:txBody>
      </p:sp>
    </p:spTree>
    <p:extLst>
      <p:ext uri="{BB962C8B-B14F-4D97-AF65-F5344CB8AC3E}">
        <p14:creationId xmlns:p14="http://schemas.microsoft.com/office/powerpoint/2010/main" val="534247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pPr marL="171450" indent="-171450">
              <a:buFontTx/>
              <a:buChar char="-"/>
            </a:pPr>
            <a:r>
              <a:rPr lang="en-US" dirty="0" smtClean="0"/>
              <a:t>Pinnipeds </a:t>
            </a:r>
            <a:r>
              <a:rPr lang="en-US" dirty="0"/>
              <a:t>were formerly decimated by seal hunters. </a:t>
            </a:r>
            <a:endParaRPr lang="en-US" dirty="0" smtClean="0"/>
          </a:p>
          <a:p>
            <a:pPr marL="171450" indent="-171450">
              <a:buFontTx/>
              <a:buChar char="-"/>
            </a:pPr>
            <a:r>
              <a:rPr lang="en-US" b="1" dirty="0" smtClean="0">
                <a:solidFill>
                  <a:srgbClr val="FF0000"/>
                </a:solidFill>
              </a:rPr>
              <a:t>Gerry –</a:t>
            </a:r>
            <a:r>
              <a:rPr lang="en-US" b="1" baseline="0" dirty="0" smtClean="0">
                <a:solidFill>
                  <a:srgbClr val="FF0000"/>
                </a:solidFill>
              </a:rPr>
              <a:t> is this relevant to the discussion? If it is, keep, but from my very layperson view this seems tangential. Also, it is likely this SAC is aware of the pinnipeds situation as I am assuming they are a resource for the sanctuary. Not sure of the connection between the pinnipeds and the mice.</a:t>
            </a:r>
            <a:endParaRPr lang="en-US" b="1" dirty="0">
              <a:solidFill>
                <a:srgbClr val="FF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Key Message?</a:t>
            </a:r>
          </a:p>
          <a:p>
            <a:endParaRPr lang="en-US" dirty="0" smtClean="0"/>
          </a:p>
          <a:p>
            <a:r>
              <a:rPr lang="en-US" dirty="0" smtClean="0"/>
              <a:t>-  </a:t>
            </a:r>
            <a:r>
              <a:rPr lang="en-US" dirty="0"/>
              <a:t>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Message:</a:t>
            </a:r>
            <a:r>
              <a:rPr lang="en-US" b="1" baseline="0" dirty="0" smtClean="0"/>
              <a:t> the FWS and Gerry – you personally – and many of our partners have been researching and working on restoration of these islands for a long time. We have robust scientific information about the islands that is the basis for our recommendation. </a:t>
            </a:r>
            <a:endParaRPr lang="en-US" b="1" dirty="0"/>
          </a:p>
        </p:txBody>
      </p:sp>
      <p:sp>
        <p:nvSpPr>
          <p:cNvPr id="4" name="Slide Number Placeholder 3"/>
          <p:cNvSpPr>
            <a:spLocks noGrp="1"/>
          </p:cNvSpPr>
          <p:nvPr>
            <p:ph type="sldNum" sz="quarter" idx="5"/>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r>
              <a:rPr lang="en-US" b="1" dirty="0" smtClean="0"/>
              <a:t>Key Message: huge problem, only going to get worse, need to address it before it’s too late?</a:t>
            </a:r>
            <a:endParaRPr lang="en-US" b="1"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2/18/2020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2/18/2020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2/18/2020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2/18/2020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2/18/2020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2/18/2020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2/18/2020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2/18/2020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2/18/2020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2/18/2020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2/18/2020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36.emf"/></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3.png"/><Relationship Id="rId7"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8" Type="http://schemas.openxmlformats.org/officeDocument/2006/relationships/image" Target="../media/image60.jpeg"/><Relationship Id="rId13" Type="http://schemas.openxmlformats.org/officeDocument/2006/relationships/image" Target="../media/image65.jpg"/><Relationship Id="rId18" Type="http://schemas.openxmlformats.org/officeDocument/2006/relationships/image" Target="../media/image70.jpg"/><Relationship Id="rId3" Type="http://schemas.openxmlformats.org/officeDocument/2006/relationships/image" Target="../media/image55.png"/><Relationship Id="rId7" Type="http://schemas.openxmlformats.org/officeDocument/2006/relationships/image" Target="../media/image59.jpeg"/><Relationship Id="rId12" Type="http://schemas.openxmlformats.org/officeDocument/2006/relationships/image" Target="../media/image64.png"/><Relationship Id="rId17" Type="http://schemas.openxmlformats.org/officeDocument/2006/relationships/image" Target="../media/image69.jpeg"/><Relationship Id="rId2" Type="http://schemas.openxmlformats.org/officeDocument/2006/relationships/notesSlide" Target="../notesSlides/notesSlide18.xml"/><Relationship Id="rId16" Type="http://schemas.openxmlformats.org/officeDocument/2006/relationships/image" Target="../media/image68.jpeg"/><Relationship Id="rId1" Type="http://schemas.openxmlformats.org/officeDocument/2006/relationships/slideLayout" Target="../slideLayouts/slideLayout8.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jpeg"/><Relationship Id="rId4" Type="http://schemas.openxmlformats.org/officeDocument/2006/relationships/image" Target="../media/image56.jpg"/><Relationship Id="rId9" Type="http://schemas.openxmlformats.org/officeDocument/2006/relationships/image" Target="../media/image61.jpeg"/><Relationship Id="rId1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3.png"/><Relationship Id="rId7" Type="http://schemas.openxmlformats.org/officeDocument/2006/relationships/image" Target="../media/image30.jpeg"/><Relationship Id="rId12" Type="http://schemas.openxmlformats.org/officeDocument/2006/relationships/image" Target="../media/image79.jpe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2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2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36.emf"/><Relationship Id="rId4" Type="http://schemas.openxmlformats.org/officeDocument/2006/relationships/image" Target="../media/image53.jpeg"/></Relationships>
</file>

<file path=ppt/slides/_rels/slide2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91.emf"/><Relationship Id="rId5" Type="http://schemas.openxmlformats.org/officeDocument/2006/relationships/image" Target="../media/image90.jpeg"/><Relationship Id="rId4" Type="http://schemas.openxmlformats.org/officeDocument/2006/relationships/image" Target="../media/image89.emf"/></Relationships>
</file>

<file path=ppt/slides/_rels/slide3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33.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84.jpeg"/><Relationship Id="rId7" Type="http://schemas.openxmlformats.org/officeDocument/2006/relationships/image" Target="../media/image96.jpe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3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99.png"/></Relationships>
</file>

<file path=ppt/slides/_rels/slide3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3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10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60.jpeg"/><Relationship Id="rId13" Type="http://schemas.openxmlformats.org/officeDocument/2006/relationships/image" Target="../media/image65.jpg"/><Relationship Id="rId18" Type="http://schemas.openxmlformats.org/officeDocument/2006/relationships/image" Target="../media/image70.jpg"/><Relationship Id="rId3" Type="http://schemas.openxmlformats.org/officeDocument/2006/relationships/image" Target="../media/image55.png"/><Relationship Id="rId7" Type="http://schemas.openxmlformats.org/officeDocument/2006/relationships/image" Target="../media/image59.jpeg"/><Relationship Id="rId12" Type="http://schemas.openxmlformats.org/officeDocument/2006/relationships/image" Target="../media/image64.png"/><Relationship Id="rId17" Type="http://schemas.openxmlformats.org/officeDocument/2006/relationships/image" Target="../media/image69.jpeg"/><Relationship Id="rId2" Type="http://schemas.openxmlformats.org/officeDocument/2006/relationships/notesSlide" Target="../notesSlides/notesSlide36.xml"/><Relationship Id="rId16" Type="http://schemas.openxmlformats.org/officeDocument/2006/relationships/image" Target="../media/image68.jpeg"/><Relationship Id="rId1" Type="http://schemas.openxmlformats.org/officeDocument/2006/relationships/slideLayout" Target="../slideLayouts/slideLayout8.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jpeg"/><Relationship Id="rId4" Type="http://schemas.openxmlformats.org/officeDocument/2006/relationships/image" Target="../media/image56.jpg"/><Relationship Id="rId9" Type="http://schemas.openxmlformats.org/officeDocument/2006/relationships/image" Target="../media/image61.jpeg"/><Relationship Id="rId1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11.emf"/></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emf"/><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2.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145711"/>
            <a:ext cx="11146971" cy="584775"/>
          </a:xfrm>
          <a:prstGeom prst="rect">
            <a:avLst/>
          </a:prstGeom>
          <a:noFill/>
        </p:spPr>
        <p:txBody>
          <a:bodyPr wrap="square" rtlCol="0">
            <a:spAutoFit/>
          </a:bodyPr>
          <a:lstStyle/>
          <a:p>
            <a:pPr algn="ctr"/>
            <a:r>
              <a:rPr lang="en-US" sz="3200" dirty="0">
                <a:solidFill>
                  <a:srgbClr val="007698"/>
                </a:solidFill>
              </a:rPr>
              <a:t>Organizations </a:t>
            </a:r>
            <a:r>
              <a:rPr lang="en-US" sz="3200" dirty="0" smtClean="0">
                <a:solidFill>
                  <a:srgbClr val="007698"/>
                </a:solidFill>
              </a:rPr>
              <a:t>Supportive of Project </a:t>
            </a:r>
            <a:endParaRPr lang="en-US" sz="3200" dirty="0">
              <a:solidFill>
                <a:srgbClr val="007698"/>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209" y="1068878"/>
            <a:ext cx="2526505" cy="8955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4597" y="1040747"/>
            <a:ext cx="2633789" cy="109528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6009" y="847225"/>
            <a:ext cx="1163992" cy="1659308"/>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30113" y="2710188"/>
            <a:ext cx="1911905" cy="907408"/>
          </a:xfrm>
          <a:prstGeom prst="rect">
            <a:avLst/>
          </a:prstGeom>
        </p:spPr>
      </p:pic>
      <p:pic>
        <p:nvPicPr>
          <p:cNvPr id="17" name="Picture 1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705426" y="2869071"/>
            <a:ext cx="1886150" cy="1220507"/>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10092" y="4601549"/>
            <a:ext cx="2413302" cy="793976"/>
          </a:xfrm>
          <a:prstGeom prst="rect">
            <a:avLst/>
          </a:prstGeom>
        </p:spPr>
      </p:pic>
      <p:pic>
        <p:nvPicPr>
          <p:cNvPr id="20" name="Picture 19"/>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156112" y="2752611"/>
            <a:ext cx="1128451" cy="1423839"/>
          </a:xfrm>
          <a:prstGeom prst="rect">
            <a:avLst/>
          </a:prstGeom>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2797" y="5908805"/>
            <a:ext cx="2765684" cy="403329"/>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18444" y="4447896"/>
            <a:ext cx="1227212" cy="1227212"/>
          </a:xfrm>
          <a:prstGeom prst="rect">
            <a:avLst/>
          </a:prstGeom>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46335" y="5532920"/>
            <a:ext cx="3191745" cy="923569"/>
          </a:xfrm>
          <a:prstGeom prst="rect">
            <a:avLst/>
          </a:prstGeom>
        </p:spPr>
      </p:pic>
      <p:pic>
        <p:nvPicPr>
          <p:cNvPr id="24" name="Picture 2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44678" y="2694469"/>
            <a:ext cx="1350625" cy="1350625"/>
          </a:xfrm>
          <a:prstGeom prst="rect">
            <a:avLst/>
          </a:prstGeom>
        </p:spPr>
      </p:pic>
      <p:pic>
        <p:nvPicPr>
          <p:cNvPr id="25" name="Picture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85881" y="877409"/>
            <a:ext cx="1715320" cy="1715320"/>
          </a:xfrm>
          <a:prstGeom prst="rect">
            <a:avLst/>
          </a:prstGeom>
        </p:spPr>
      </p:pic>
      <p:pic>
        <p:nvPicPr>
          <p:cNvPr id="26" name="Picture 2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8058" y="5561864"/>
            <a:ext cx="2944324" cy="1104121"/>
          </a:xfrm>
          <a:prstGeom prst="rect">
            <a:avLst/>
          </a:prstGeom>
        </p:spPr>
      </p:pic>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015444" y="4475940"/>
            <a:ext cx="1240110" cy="1104288"/>
          </a:xfrm>
          <a:prstGeom prst="rect">
            <a:avLst/>
          </a:prstGeom>
        </p:spPr>
      </p:pic>
      <p:pic>
        <p:nvPicPr>
          <p:cNvPr id="28" name="Picture 2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4884" y="2705709"/>
            <a:ext cx="1560541" cy="1560541"/>
          </a:xfrm>
          <a:prstGeom prst="rect">
            <a:avLst/>
          </a:prstGeom>
        </p:spPr>
      </p:pic>
      <p:pic>
        <p:nvPicPr>
          <p:cNvPr id="29" name="Picture 2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0686" y="4543810"/>
            <a:ext cx="2204567" cy="745206"/>
          </a:xfrm>
          <a:prstGeom prst="rect">
            <a:avLst/>
          </a:prstGeom>
        </p:spPr>
      </p:pic>
    </p:spTree>
    <p:extLst>
      <p:ext uri="{BB962C8B-B14F-4D97-AF65-F5344CB8AC3E}">
        <p14:creationId xmlns:p14="http://schemas.microsoft.com/office/powerpoint/2010/main" val="19006787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Tree>
    <p:extLst>
      <p:ext uri="{BB962C8B-B14F-4D97-AF65-F5344CB8AC3E}">
        <p14:creationId xmlns:p14="http://schemas.microsoft.com/office/powerpoint/2010/main" val="293381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9576" y="2044006"/>
            <a:ext cx="10186416" cy="2646878"/>
          </a:xfrm>
          <a:prstGeom prst="rect">
            <a:avLst/>
          </a:prstGeom>
        </p:spPr>
        <p:txBody>
          <a:bodyPr wrap="square">
            <a:spAutoFit/>
          </a:bodyPr>
          <a:lstStyle/>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Currently in experimental phase</a:t>
            </a:r>
            <a:endParaRPr lang="en-US" sz="2400" b="1" dirty="0">
              <a:solidFill>
                <a:srgbClr val="F1730C"/>
              </a:solidFill>
            </a:endParaRPr>
          </a:p>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Extensive research and trials needed</a:t>
            </a:r>
            <a:endParaRPr lang="en-US" sz="2400" b="1" dirty="0">
              <a:solidFill>
                <a:srgbClr val="F1730C"/>
              </a:solidFill>
              <a:cs typeface="Calibri" pitchFamily="34" charset="0"/>
            </a:endParaRP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 (not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4" t="-134442"/>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a:t>Disintegrates within </a:t>
            </a:r>
            <a:br>
              <a:rPr lang="en-US" sz="2000" dirty="0"/>
            </a:br>
            <a:r>
              <a:rPr lang="en-US" sz="2000" dirty="0"/>
              <a:t>6 months </a:t>
            </a:r>
          </a:p>
          <a:p>
            <a:pPr marL="285750" indent="-285750">
              <a:spcBef>
                <a:spcPts val="1200"/>
              </a:spcBef>
              <a:buClr>
                <a:srgbClr val="F1730C"/>
              </a:buClr>
              <a:buFont typeface="Arial" panose="020B0604020202020204" pitchFamily="34" charset="0"/>
              <a:buChar char="•"/>
            </a:pPr>
            <a:r>
              <a:rPr lang="en-US" sz="2000" dirty="0"/>
              <a:t>Pellets break down within 5 weeks</a:t>
            </a:r>
          </a:p>
          <a:p>
            <a:pPr marL="285750" indent="-285750">
              <a:spcBef>
                <a:spcPts val="1200"/>
              </a:spcBef>
              <a:buClr>
                <a:srgbClr val="F1730C"/>
              </a:buClr>
              <a:buFont typeface="Arial" panose="020B0604020202020204" pitchFamily="34" charset="0"/>
              <a:buChar char="•"/>
            </a:pPr>
            <a:r>
              <a:rPr lang="en-US" sz="2000" dirty="0"/>
              <a:t>Becomes biologically unavailable once the pellet breaks down.</a:t>
            </a:r>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2769989"/>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a:t>
            </a:r>
            <a:r>
              <a:rPr lang="en-US" sz="2000" dirty="0" err="1" smtClean="0"/>
              <a:t>bioaccumulate</a:t>
            </a:r>
            <a:endParaRPr lang="en-US" sz="2000" dirty="0" smtClean="0"/>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523150723"/>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774845417"/>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a:t>
            </a:r>
            <a:r>
              <a:rPr lang="en-US" dirty="0" smtClean="0"/>
              <a:t>Rodent Eradication Incident </a:t>
            </a:r>
            <a:r>
              <a:rPr lang="en-US" dirty="0"/>
              <a:t>Command Structure</a:t>
            </a:r>
          </a:p>
        </p:txBody>
      </p:sp>
    </p:spTree>
    <p:extLst>
      <p:ext uri="{BB962C8B-B14F-4D97-AF65-F5344CB8AC3E}">
        <p14:creationId xmlns:p14="http://schemas.microsoft.com/office/powerpoint/2010/main" val="11292917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print">
            <a:lum contrast="2000"/>
            <a:extLst>
              <a:ext uri="{28A0092B-C50C-407E-A947-70E740481C1C}">
                <a14:useLocalDpi xmlns:a14="http://schemas.microsoft.com/office/drawing/2010/main" val="0"/>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35</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cstate="print">
            <a:alphaModFix amt="70000"/>
            <a:extLst>
              <a:ext uri="{28A0092B-C50C-407E-A947-70E740481C1C}">
                <a14:useLocalDpi xmlns:a14="http://schemas.microsoft.com/office/drawing/2010/main" val="0"/>
              </a:ext>
            </a:extLst>
          </a:blip>
          <a:srcRect/>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Contingency Planning</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build="p"/>
      <p:bldP spid="1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a:t>Ancapa</a:t>
            </a:r>
            <a:r>
              <a:rPr lang="en-US" sz="2800" b="1" dirty="0"/>
              <a:t> </a:t>
            </a:r>
            <a:r>
              <a:rPr lang="en-US" sz="2800" b="1" dirty="0" smtClean="0"/>
              <a:t>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145711"/>
            <a:ext cx="11146971" cy="584775"/>
          </a:xfrm>
          <a:prstGeom prst="rect">
            <a:avLst/>
          </a:prstGeom>
          <a:noFill/>
        </p:spPr>
        <p:txBody>
          <a:bodyPr wrap="square" rtlCol="0">
            <a:spAutoFit/>
          </a:bodyPr>
          <a:lstStyle/>
          <a:p>
            <a:pPr algn="ctr"/>
            <a:r>
              <a:rPr lang="en-US" sz="3200" dirty="0">
                <a:solidFill>
                  <a:srgbClr val="007698"/>
                </a:solidFill>
              </a:rPr>
              <a:t>Organizations </a:t>
            </a:r>
            <a:r>
              <a:rPr lang="en-US" sz="3200" dirty="0" smtClean="0">
                <a:solidFill>
                  <a:srgbClr val="007698"/>
                </a:solidFill>
              </a:rPr>
              <a:t>Supportive of Project </a:t>
            </a:r>
            <a:endParaRPr lang="en-US" sz="3200" dirty="0">
              <a:solidFill>
                <a:srgbClr val="007698"/>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209" y="1068878"/>
            <a:ext cx="2526505" cy="8955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4597" y="1040747"/>
            <a:ext cx="2633789" cy="109528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6009" y="847225"/>
            <a:ext cx="1163992" cy="1659308"/>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30113" y="2710188"/>
            <a:ext cx="1911905" cy="907408"/>
          </a:xfrm>
          <a:prstGeom prst="rect">
            <a:avLst/>
          </a:prstGeom>
        </p:spPr>
      </p:pic>
      <p:pic>
        <p:nvPicPr>
          <p:cNvPr id="17" name="Picture 1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705426" y="2869071"/>
            <a:ext cx="1886150" cy="1220507"/>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10092" y="4601549"/>
            <a:ext cx="2413302" cy="793976"/>
          </a:xfrm>
          <a:prstGeom prst="rect">
            <a:avLst/>
          </a:prstGeom>
        </p:spPr>
      </p:pic>
      <p:pic>
        <p:nvPicPr>
          <p:cNvPr id="20" name="Picture 19"/>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156112" y="2752611"/>
            <a:ext cx="1128451" cy="1423839"/>
          </a:xfrm>
          <a:prstGeom prst="rect">
            <a:avLst/>
          </a:prstGeom>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2797" y="5908805"/>
            <a:ext cx="2765684" cy="403329"/>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18444" y="4447896"/>
            <a:ext cx="1227212" cy="1227212"/>
          </a:xfrm>
          <a:prstGeom prst="rect">
            <a:avLst/>
          </a:prstGeom>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46335" y="5532920"/>
            <a:ext cx="3191745" cy="923569"/>
          </a:xfrm>
          <a:prstGeom prst="rect">
            <a:avLst/>
          </a:prstGeom>
        </p:spPr>
      </p:pic>
      <p:pic>
        <p:nvPicPr>
          <p:cNvPr id="24" name="Picture 2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44678" y="2694469"/>
            <a:ext cx="1350625" cy="1350625"/>
          </a:xfrm>
          <a:prstGeom prst="rect">
            <a:avLst/>
          </a:prstGeom>
        </p:spPr>
      </p:pic>
      <p:pic>
        <p:nvPicPr>
          <p:cNvPr id="25" name="Picture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85881" y="877409"/>
            <a:ext cx="1715320" cy="1715320"/>
          </a:xfrm>
          <a:prstGeom prst="rect">
            <a:avLst/>
          </a:prstGeom>
        </p:spPr>
      </p:pic>
      <p:pic>
        <p:nvPicPr>
          <p:cNvPr id="26" name="Picture 2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8058" y="5561864"/>
            <a:ext cx="2944324" cy="1104121"/>
          </a:xfrm>
          <a:prstGeom prst="rect">
            <a:avLst/>
          </a:prstGeom>
        </p:spPr>
      </p:pic>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015444" y="4475940"/>
            <a:ext cx="1240110" cy="1104288"/>
          </a:xfrm>
          <a:prstGeom prst="rect">
            <a:avLst/>
          </a:prstGeom>
        </p:spPr>
      </p:pic>
      <p:pic>
        <p:nvPicPr>
          <p:cNvPr id="28" name="Picture 2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4884" y="2705709"/>
            <a:ext cx="1560541" cy="1560541"/>
          </a:xfrm>
          <a:prstGeom prst="rect">
            <a:avLst/>
          </a:prstGeom>
        </p:spPr>
      </p:pic>
      <p:pic>
        <p:nvPicPr>
          <p:cNvPr id="29" name="Picture 2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0686" y="4543810"/>
            <a:ext cx="2204567" cy="745206"/>
          </a:xfrm>
          <a:prstGeom prst="rect">
            <a:avLst/>
          </a:prstGeom>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42332-FF45-4C7B-82E2-E06EB7787F7D}" type="slidenum">
              <a:rPr lang="en-US" smtClean="0"/>
              <a:t>42</a:t>
            </a:fld>
            <a:endParaRPr lang="en-US" dirty="0"/>
          </a:p>
        </p:txBody>
      </p:sp>
    </p:spTree>
    <p:extLst>
      <p:ext uri="{BB962C8B-B14F-4D97-AF65-F5344CB8AC3E}">
        <p14:creationId xmlns:p14="http://schemas.microsoft.com/office/powerpoint/2010/main" val="23661074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13089" y="951676"/>
            <a:ext cx="2457005" cy="1187189"/>
          </a:xfrm>
        </p:spPr>
        <p:txBody>
          <a:bodyPr>
            <a:normAutofit fontScale="85000" lnSpcReduction="10000"/>
          </a:bodyPr>
          <a:lstStyle/>
          <a:p>
            <a:r>
              <a:rPr lang="en-US" dirty="0" smtClean="0"/>
              <a:t>Permits &amp; Consultations</a:t>
            </a:r>
            <a:endParaRPr lang="en-US" dirty="0"/>
          </a:p>
        </p:txBody>
      </p:sp>
      <p:sp>
        <p:nvSpPr>
          <p:cNvPr id="5" name="Rectangle 3"/>
          <p:cNvSpPr txBox="1">
            <a:spLocks noChangeArrowheads="1"/>
          </p:cNvSpPr>
          <p:nvPr/>
        </p:nvSpPr>
        <p:spPr>
          <a:xfrm>
            <a:off x="3545461" y="558484"/>
            <a:ext cx="8229600" cy="5778308"/>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en-US" sz="2200" b="1" dirty="0">
                <a:solidFill>
                  <a:srgbClr val="F1730C"/>
                </a:solidFill>
              </a:rPr>
              <a:t>Endangered Species Act </a:t>
            </a:r>
            <a:r>
              <a:rPr lang="en-US" sz="2200" b="1" dirty="0" smtClean="0">
                <a:solidFill>
                  <a:srgbClr val="F1730C"/>
                </a:solidFill>
              </a:rPr>
              <a:t>Section </a:t>
            </a:r>
            <a:r>
              <a:rPr lang="en-US" sz="2200" b="1" dirty="0">
                <a:solidFill>
                  <a:srgbClr val="F1730C"/>
                </a:solidFill>
              </a:rPr>
              <a:t>7 </a:t>
            </a:r>
            <a:r>
              <a:rPr lang="en-US" sz="2200" b="1" dirty="0" smtClean="0">
                <a:solidFill>
                  <a:srgbClr val="F1730C"/>
                </a:solidFill>
              </a:rPr>
              <a:t>- black abalone</a:t>
            </a:r>
          </a:p>
          <a:p>
            <a:pPr>
              <a:lnSpc>
                <a:spcPct val="150000"/>
              </a:lnSpc>
              <a:buSzPct val="100000"/>
              <a:buFont typeface="Wingdings" panose="05000000000000000000" pitchFamily="2" charset="2"/>
              <a:buChar char="ü"/>
            </a:pPr>
            <a:r>
              <a:rPr lang="en-US" sz="2200" b="1" dirty="0" smtClean="0">
                <a:solidFill>
                  <a:srgbClr val="F1730C"/>
                </a:solidFill>
              </a:rPr>
              <a:t>Essential Fish Habitat consultation</a:t>
            </a:r>
          </a:p>
          <a:p>
            <a:pPr>
              <a:lnSpc>
                <a:spcPct val="150000"/>
              </a:lnSpc>
              <a:buSzPct val="100000"/>
              <a:buFont typeface="Arial" panose="020B0604020202020204" pitchFamily="34" charset="0"/>
              <a:buChar char="•"/>
            </a:pPr>
            <a:r>
              <a:rPr lang="en-US" sz="2200" b="1" dirty="0">
                <a:solidFill>
                  <a:srgbClr val="F1730C"/>
                </a:solidFill>
              </a:rPr>
              <a:t>Coastal Zone Management Act (CZMA) - Consistency</a:t>
            </a:r>
          </a:p>
          <a:p>
            <a:pPr>
              <a:lnSpc>
                <a:spcPct val="150000"/>
              </a:lnSpc>
              <a:buSzPct val="100000"/>
              <a:buFont typeface="Arial" panose="020B0604020202020204" pitchFamily="34" charset="0"/>
              <a:buChar char="•"/>
            </a:pPr>
            <a:r>
              <a:rPr lang="en-US" sz="2200" b="1" dirty="0" smtClean="0">
                <a:solidFill>
                  <a:srgbClr val="F1730C"/>
                </a:solidFill>
              </a:rPr>
              <a:t>Marine Mammal Protection Act - IHA</a:t>
            </a:r>
          </a:p>
          <a:p>
            <a:pPr>
              <a:lnSpc>
                <a:spcPct val="150000"/>
              </a:lnSpc>
              <a:buSzPct val="100000"/>
              <a:buFont typeface="Arial" panose="020B0604020202020204" pitchFamily="34" charset="0"/>
              <a:buChar char="•"/>
            </a:pPr>
            <a:r>
              <a:rPr lang="en-US" sz="2200" b="1" dirty="0">
                <a:solidFill>
                  <a:srgbClr val="F1730C"/>
                </a:solidFill>
              </a:rPr>
              <a:t>National Marine </a:t>
            </a:r>
            <a:r>
              <a:rPr lang="en-US" sz="2200" b="1" dirty="0" smtClean="0">
                <a:solidFill>
                  <a:srgbClr val="F1730C"/>
                </a:solidFill>
              </a:rPr>
              <a:t>Sanctuary – Section 304D consultation</a:t>
            </a:r>
            <a:endParaRPr lang="en-US" sz="2200" b="1" dirty="0">
              <a:solidFill>
                <a:srgbClr val="F1730C"/>
              </a:solidFill>
            </a:endParaRPr>
          </a:p>
          <a:p>
            <a:pPr>
              <a:lnSpc>
                <a:spcPct val="150000"/>
              </a:lnSpc>
              <a:buSzPct val="100000"/>
              <a:buFont typeface="Arial" panose="020B0604020202020204" pitchFamily="34" charset="0"/>
              <a:buChar char="•"/>
            </a:pPr>
            <a:r>
              <a:rPr lang="en-US" sz="2200" b="1" dirty="0" smtClean="0">
                <a:solidFill>
                  <a:srgbClr val="F1730C"/>
                </a:solidFill>
              </a:rPr>
              <a:t>Clean Water Act - NPDES for Aerial Applications</a:t>
            </a:r>
          </a:p>
          <a:p>
            <a:pPr>
              <a:lnSpc>
                <a:spcPct val="150000"/>
              </a:lnSpc>
              <a:buSzPct val="100000"/>
              <a:buFont typeface="Arial" panose="020B0604020202020204" pitchFamily="34" charset="0"/>
              <a:buChar char="•"/>
            </a:pPr>
            <a:r>
              <a:rPr lang="en-US" sz="2200" b="1" dirty="0" smtClean="0">
                <a:solidFill>
                  <a:srgbClr val="F1730C"/>
                </a:solidFill>
              </a:rPr>
              <a:t>Wilderness Act (WA) – Minimum Requirements</a:t>
            </a:r>
          </a:p>
          <a:p>
            <a:pPr>
              <a:lnSpc>
                <a:spcPct val="150000"/>
              </a:lnSpc>
              <a:buSzPct val="100000"/>
              <a:buFont typeface="Arial" panose="020B0604020202020204" pitchFamily="34" charset="0"/>
              <a:buChar char="•"/>
            </a:pPr>
            <a:r>
              <a:rPr lang="en-US" sz="2200" b="1" dirty="0" smtClean="0">
                <a:solidFill>
                  <a:srgbClr val="F1730C"/>
                </a:solidFill>
              </a:rPr>
              <a:t>National Historic Preservation Act – Section 106</a:t>
            </a:r>
          </a:p>
          <a:p>
            <a:pPr>
              <a:lnSpc>
                <a:spcPct val="150000"/>
              </a:lnSpc>
              <a:buSzPct val="100000"/>
              <a:buFont typeface="Arial" panose="020B0604020202020204" pitchFamily="34" charset="0"/>
              <a:buChar char="•"/>
            </a:pPr>
            <a:r>
              <a:rPr lang="en-US" sz="2200" b="1" dirty="0" smtClean="0">
                <a:solidFill>
                  <a:srgbClr val="F1730C"/>
                </a:solidFill>
              </a:rPr>
              <a:t>Federal Insecticide Fungicide and Rodenticide Act (FIFRA)</a:t>
            </a:r>
          </a:p>
          <a:p>
            <a:pPr>
              <a:lnSpc>
                <a:spcPct val="150000"/>
              </a:lnSpc>
              <a:buSzPct val="100000"/>
              <a:buFont typeface="Arial" panose="020B0604020202020204" pitchFamily="34" charset="0"/>
              <a:buChar char="•"/>
            </a:pPr>
            <a:endParaRPr lang="en-US" sz="2200" b="1" dirty="0" smtClean="0">
              <a:solidFill>
                <a:srgbClr val="F1730C"/>
              </a:solidFill>
            </a:endParaRPr>
          </a:p>
        </p:txBody>
      </p:sp>
    </p:spTree>
    <p:extLst>
      <p:ext uri="{BB962C8B-B14F-4D97-AF65-F5344CB8AC3E}">
        <p14:creationId xmlns:p14="http://schemas.microsoft.com/office/powerpoint/2010/main" val="14266058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21575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45</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9532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8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t="-11340"/>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Islands</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990C1757-41D5-42DA-9CF3-850A06727BC9}"/>
</file>

<file path=customXml/itemProps2.xml><?xml version="1.0" encoding="utf-8"?>
<ds:datastoreItem xmlns:ds="http://schemas.openxmlformats.org/officeDocument/2006/customXml" ds:itemID="{6EA3D541-D49F-443B-A75E-0079CA6D04F8}"/>
</file>

<file path=customXml/itemProps3.xml><?xml version="1.0" encoding="utf-8"?>
<ds:datastoreItem xmlns:ds="http://schemas.openxmlformats.org/officeDocument/2006/customXml" ds:itemID="{57F2D4E4-B42B-4834-B653-D117AE8CA795}"/>
</file>

<file path=docProps/app.xml><?xml version="1.0" encoding="utf-8"?>
<Properties xmlns="http://schemas.openxmlformats.org/officeDocument/2006/extended-properties" xmlns:vt="http://schemas.openxmlformats.org/officeDocument/2006/docPropsVTypes">
  <Template/>
  <TotalTime>13928</TotalTime>
  <Words>4635</Words>
  <Application>Microsoft Office PowerPoint</Application>
  <PresentationFormat>Widescreen</PresentationFormat>
  <Paragraphs>480</Paragraphs>
  <Slides>45</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Century Expanded LT Std</vt:lpstr>
      <vt:lpstr>Century Gothic</vt:lpstr>
      <vt:lpstr>Times New Roman</vt:lpstr>
      <vt:lpstr>Wingdings</vt:lpstr>
      <vt:lpstr>Office Theme</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Curtis, Erin C</cp:lastModifiedBy>
  <cp:revision>586</cp:revision>
  <dcterms:created xsi:type="dcterms:W3CDTF">2019-08-01T23:51:04Z</dcterms:created>
  <dcterms:modified xsi:type="dcterms:W3CDTF">2020-02-18T18:47:47Z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639700.000000000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